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0" r:id="rId4"/>
    <p:sldId id="276" r:id="rId5"/>
    <p:sldId id="282" r:id="rId6"/>
    <p:sldId id="281" r:id="rId7"/>
    <p:sldId id="267" r:id="rId8"/>
    <p:sldId id="280" r:id="rId9"/>
    <p:sldId id="279" r:id="rId10"/>
    <p:sldId id="275" r:id="rId11"/>
    <p:sldId id="286" r:id="rId12"/>
    <p:sldId id="284" r:id="rId13"/>
    <p:sldId id="285" r:id="rId14"/>
    <p:sldId id="283" r:id="rId15"/>
    <p:sldId id="273" r:id="rId16"/>
    <p:sldId id="274" r:id="rId17"/>
    <p:sldId id="266" r:id="rId18"/>
    <p:sldId id="268" r:id="rId19"/>
    <p:sldId id="269" r:id="rId20"/>
    <p:sldId id="270" r:id="rId21"/>
    <p:sldId id="271" r:id="rId22"/>
    <p:sldId id="261" r:id="rId23"/>
    <p:sldId id="262" r:id="rId24"/>
    <p:sldId id="264" r:id="rId25"/>
    <p:sldId id="27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93" d="100"/>
          <a:sy n="93" d="100"/>
        </p:scale>
        <p:origin x="3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8/17/2019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8/17/2019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8/17/2019</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8/17/2019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lds.osu.edu/registered-students/common-courses-contact-list/" TargetMode="External"/><Relationship Id="rId2" Type="http://schemas.openxmlformats.org/officeDocument/2006/relationships/hyperlink" Target="https://slds.osu.edu/registered-students/student-handboo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lds.osu.edu/accommodations-services/note-taking-assistance/note-taker-instructions/" TargetMode="External"/><Relationship Id="rId2" Type="http://schemas.openxmlformats.org/officeDocument/2006/relationships/hyperlink" Target="https://slds.osu.edu/faculty-staff/supplemental-accommodation-instructions/" TargetMode="External"/><Relationship Id="rId1" Type="http://schemas.openxmlformats.org/officeDocument/2006/relationships/slideLayout" Target="../slideLayouts/slideLayout2.xml"/><Relationship Id="rId4" Type="http://schemas.openxmlformats.org/officeDocument/2006/relationships/hyperlink" Target="https://slds.osu.edu/registered-students/instructions-for-requesting-attendance-deadline-modifications/"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mailto:slds-altmedia@osu.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upport.office.com/en-us/article/block-or-allow-junk-email-settings-48c9f6f7-2309-4f95-9a4d-de987e880e46#bkmk_safesender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ierra.accessiblelearning.com/OS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645" y="1251284"/>
            <a:ext cx="9646207" cy="4175830"/>
          </a:xfrm>
        </p:spPr>
        <p:txBody>
          <a:bodyPr/>
          <a:lstStyle/>
          <a:p>
            <a:pPr algn="ctr"/>
            <a:r>
              <a:rPr lang="en-US" sz="6000" dirty="0" smtClean="0"/>
              <a:t/>
            </a:r>
            <a:br>
              <a:rPr lang="en-US" sz="6000" dirty="0" smtClean="0"/>
            </a:br>
            <a:r>
              <a:rPr lang="en-US" sz="6000" dirty="0"/>
              <a:t/>
            </a:r>
            <a:br>
              <a:rPr lang="en-US" sz="6000" dirty="0"/>
            </a:br>
            <a:r>
              <a:rPr lang="en-US" sz="6000" b="1" dirty="0" smtClean="0"/>
              <a:t>Using AIM </a:t>
            </a:r>
            <a:r>
              <a:rPr lang="en-US" sz="6000" dirty="0" smtClean="0"/>
              <a:t/>
            </a:r>
            <a:br>
              <a:rPr lang="en-US" sz="6000" dirty="0" smtClean="0"/>
            </a:br>
            <a:r>
              <a:rPr lang="en-US" dirty="0" smtClean="0"/>
              <a:t>(</a:t>
            </a:r>
            <a:r>
              <a:rPr lang="en-US" dirty="0" smtClean="0"/>
              <a:t>for </a:t>
            </a:r>
            <a:r>
              <a:rPr lang="en-US" dirty="0" smtClean="0"/>
              <a:t>Registered Students</a:t>
            </a:r>
            <a:r>
              <a:rPr lang="en-US" dirty="0" smtClean="0"/>
              <a:t>):</a:t>
            </a:r>
            <a:r>
              <a:rPr lang="en-US" sz="6000" dirty="0" smtClean="0"/>
              <a:t/>
            </a:r>
            <a:br>
              <a:rPr lang="en-US" sz="6000" dirty="0" smtClean="0"/>
            </a:br>
            <a:r>
              <a:rPr lang="en-US" sz="6000" dirty="0" smtClean="0"/>
              <a:t/>
            </a:r>
            <a:br>
              <a:rPr lang="en-US" sz="6000" dirty="0" smtClean="0"/>
            </a:br>
            <a:endParaRPr lang="en-US" sz="6000" dirty="0"/>
          </a:p>
        </p:txBody>
      </p:sp>
      <p:sp>
        <p:nvSpPr>
          <p:cNvPr id="3" name="Subtitle 2"/>
          <p:cNvSpPr>
            <a:spLocks noGrp="1"/>
          </p:cNvSpPr>
          <p:nvPr>
            <p:ph type="subTitle" idx="1"/>
          </p:nvPr>
        </p:nvSpPr>
        <p:spPr>
          <a:xfrm>
            <a:off x="1507067" y="4986949"/>
            <a:ext cx="7766936" cy="1475728"/>
          </a:xfrm>
        </p:spPr>
        <p:txBody>
          <a:bodyPr>
            <a:normAutofit fontScale="92500" lnSpcReduction="10000"/>
          </a:bodyPr>
          <a:lstStyle/>
          <a:p>
            <a:pPr algn="ctr"/>
            <a:r>
              <a:rPr lang="en-US" b="1" dirty="0" smtClean="0"/>
              <a:t>Student Life Disability Services</a:t>
            </a:r>
          </a:p>
          <a:p>
            <a:pPr algn="ctr"/>
            <a:r>
              <a:rPr lang="en-US" dirty="0" smtClean="0"/>
              <a:t>The Ohio State University</a:t>
            </a:r>
          </a:p>
          <a:p>
            <a:pPr algn="ctr"/>
            <a:endParaRPr lang="en-US" dirty="0" smtClean="0"/>
          </a:p>
          <a:p>
            <a:pPr algn="ctr"/>
            <a:r>
              <a:rPr lang="en-US" dirty="0" smtClean="0"/>
              <a:t>Last </a:t>
            </a:r>
            <a:r>
              <a:rPr lang="en-US" dirty="0" smtClean="0"/>
              <a:t>Updated </a:t>
            </a:r>
            <a:r>
              <a:rPr lang="en-US" dirty="0" smtClean="0"/>
              <a:t>8/17/19</a:t>
            </a:r>
            <a:endParaRPr lang="en-US" dirty="0"/>
          </a:p>
          <a:p>
            <a:endParaRPr lang="en-US" dirty="0"/>
          </a:p>
        </p:txBody>
      </p:sp>
    </p:spTree>
    <p:extLst>
      <p:ext uri="{BB962C8B-B14F-4D97-AF65-F5344CB8AC3E}">
        <p14:creationId xmlns:p14="http://schemas.microsoft.com/office/powerpoint/2010/main" val="3815805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762" y="231227"/>
            <a:ext cx="8596668" cy="1320800"/>
          </a:xfrm>
        </p:spPr>
        <p:txBody>
          <a:bodyPr/>
          <a:lstStyle/>
          <a:p>
            <a:pPr algn="ctr"/>
            <a:r>
              <a:rPr lang="en-US" dirty="0" smtClean="0"/>
              <a:t>IMPORTANT REMINDERS:</a:t>
            </a:r>
            <a:endParaRPr lang="en-US" dirty="0"/>
          </a:p>
        </p:txBody>
      </p:sp>
      <p:sp>
        <p:nvSpPr>
          <p:cNvPr id="3" name="Content Placeholder 2"/>
          <p:cNvSpPr>
            <a:spLocks noGrp="1"/>
          </p:cNvSpPr>
          <p:nvPr>
            <p:ph idx="1"/>
          </p:nvPr>
        </p:nvSpPr>
        <p:spPr>
          <a:xfrm>
            <a:off x="493986" y="1208690"/>
            <a:ext cx="8706444" cy="5108027"/>
          </a:xfrm>
        </p:spPr>
        <p:txBody>
          <a:bodyPr>
            <a:normAutofit fontScale="55000" lnSpcReduction="20000"/>
          </a:bodyPr>
          <a:lstStyle/>
          <a:p>
            <a:r>
              <a:rPr lang="en-US" sz="3800" b="1" dirty="0" smtClean="0"/>
              <a:t>Now </a:t>
            </a:r>
            <a:r>
              <a:rPr lang="en-US" sz="3800" b="1" dirty="0"/>
              <a:t>that your letters have been sent, be sure to:</a:t>
            </a:r>
            <a:r>
              <a:rPr lang="en-US" sz="3800" dirty="0"/>
              <a:t> (1) discuss your accommodation requests with the relevant faculty/staff, (2) complete any remaining accommodation procedures (as described in the </a:t>
            </a:r>
            <a:r>
              <a:rPr lang="en-US" sz="3800" b="1" dirty="0">
                <a:hlinkClick r:id="rId2"/>
              </a:rPr>
              <a:t>Student </a:t>
            </a:r>
            <a:r>
              <a:rPr lang="en-US" sz="3800" b="1" dirty="0" smtClean="0">
                <a:hlinkClick r:id="rId2"/>
              </a:rPr>
              <a:t>Handbook</a:t>
            </a:r>
            <a:r>
              <a:rPr lang="en-US" sz="3800" dirty="0" smtClean="0"/>
              <a:t>), and </a:t>
            </a:r>
            <a:r>
              <a:rPr lang="en-US" sz="3800" dirty="0"/>
              <a:t>(3) contact SLDS with any questions or concerns</a:t>
            </a:r>
            <a:r>
              <a:rPr lang="en-US" sz="3800" dirty="0" smtClean="0"/>
              <a:t>.</a:t>
            </a:r>
          </a:p>
          <a:p>
            <a:endParaRPr lang="en-US" sz="3800" dirty="0" smtClean="0"/>
          </a:p>
          <a:p>
            <a:r>
              <a:rPr lang="en-US" sz="3800" b="1" dirty="0" smtClean="0"/>
              <a:t>Remember</a:t>
            </a:r>
            <a:r>
              <a:rPr lang="en-US" sz="3800" b="1" dirty="0"/>
              <a:t>:</a:t>
            </a:r>
            <a:r>
              <a:rPr lang="en-US" sz="3800" dirty="0"/>
              <a:t> </a:t>
            </a:r>
            <a:r>
              <a:rPr lang="en-US" sz="3800" b="1" dirty="0"/>
              <a:t>The accommodations of some common courses are coordinated partially or entirely by a course coordinator.</a:t>
            </a:r>
            <a:r>
              <a:rPr lang="en-US" sz="3800" dirty="0"/>
              <a:t> It is important for you to know these contacts and follow up as needed with them. Please review the </a:t>
            </a:r>
            <a:r>
              <a:rPr lang="en-US" sz="3800" b="1" dirty="0">
                <a:hlinkClick r:id="rId3"/>
              </a:rPr>
              <a:t>Common Courses - Contact List page</a:t>
            </a:r>
            <a:r>
              <a:rPr lang="en-US" sz="3800" dirty="0"/>
              <a:t> for more information</a:t>
            </a:r>
            <a:r>
              <a:rPr lang="en-US" sz="3800" dirty="0" smtClean="0"/>
              <a:t>.</a:t>
            </a:r>
          </a:p>
          <a:p>
            <a:endParaRPr lang="en-US" sz="3800" dirty="0"/>
          </a:p>
          <a:p>
            <a:r>
              <a:rPr lang="en-US" sz="3800" b="1" dirty="0"/>
              <a:t>NOTE:</a:t>
            </a:r>
            <a:r>
              <a:rPr lang="en-US" sz="3800" dirty="0"/>
              <a:t> If you make any changes to your accommodation selections after the first time you generate a Course Accessibility Letter, you will not be able to generate the revised letter without approval from SLDS. These approvals typically take 1 business day to process. </a:t>
            </a:r>
          </a:p>
          <a:p>
            <a:endParaRPr lang="en-US" dirty="0"/>
          </a:p>
        </p:txBody>
      </p:sp>
    </p:spTree>
    <p:extLst>
      <p:ext uri="{BB962C8B-B14F-4D97-AF65-F5344CB8AC3E}">
        <p14:creationId xmlns:p14="http://schemas.microsoft.com/office/powerpoint/2010/main" val="3059350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762" y="231227"/>
            <a:ext cx="8596668" cy="1320800"/>
          </a:xfrm>
        </p:spPr>
        <p:txBody>
          <a:bodyPr/>
          <a:lstStyle/>
          <a:p>
            <a:pPr algn="ctr"/>
            <a:r>
              <a:rPr lang="en-US" dirty="0" smtClean="0"/>
              <a:t>Next Steps, Continue Reading</a:t>
            </a:r>
            <a:endParaRPr lang="en-US" dirty="0"/>
          </a:p>
        </p:txBody>
      </p:sp>
      <p:sp>
        <p:nvSpPr>
          <p:cNvPr id="3" name="Content Placeholder 2"/>
          <p:cNvSpPr>
            <a:spLocks noGrp="1"/>
          </p:cNvSpPr>
          <p:nvPr>
            <p:ph idx="1"/>
          </p:nvPr>
        </p:nvSpPr>
        <p:spPr>
          <a:xfrm>
            <a:off x="493986" y="1208690"/>
            <a:ext cx="8706444" cy="5108027"/>
          </a:xfrm>
        </p:spPr>
        <p:txBody>
          <a:bodyPr>
            <a:normAutofit/>
          </a:bodyPr>
          <a:lstStyle/>
          <a:p>
            <a:r>
              <a:rPr lang="en-US" sz="2400" dirty="0" smtClean="0"/>
              <a:t>Continue reading this PowerPoint for next steps for the following accommodations (if eligible): </a:t>
            </a:r>
          </a:p>
          <a:p>
            <a:pPr lvl="1"/>
            <a:r>
              <a:rPr lang="en-US" sz="2000" b="1" dirty="0"/>
              <a:t>R</a:t>
            </a:r>
            <a:r>
              <a:rPr lang="en-US" sz="2000" b="1" dirty="0" smtClean="0"/>
              <a:t>equesting note-takers or attendance/deadline modifications,</a:t>
            </a:r>
          </a:p>
          <a:p>
            <a:pPr lvl="1"/>
            <a:r>
              <a:rPr lang="en-US" sz="2000" b="1" dirty="0" smtClean="0"/>
              <a:t>Submitting accessible media requests,</a:t>
            </a:r>
          </a:p>
          <a:p>
            <a:pPr lvl="1"/>
            <a:r>
              <a:rPr lang="en-US" sz="2000" b="1" dirty="0" smtClean="0"/>
              <a:t>Scheduling exams in AIM</a:t>
            </a:r>
            <a:endParaRPr lang="en-US" sz="2000" b="1" dirty="0"/>
          </a:p>
          <a:p>
            <a:endParaRPr lang="en-US" dirty="0"/>
          </a:p>
        </p:txBody>
      </p:sp>
    </p:spTree>
    <p:extLst>
      <p:ext uri="{BB962C8B-B14F-4D97-AF65-F5344CB8AC3E}">
        <p14:creationId xmlns:p14="http://schemas.microsoft.com/office/powerpoint/2010/main" val="2889277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Requesting Note-Takers or </a:t>
            </a:r>
            <a:br>
              <a:rPr lang="en-US" sz="2800" dirty="0" smtClean="0"/>
            </a:br>
            <a:r>
              <a:rPr lang="en-US" sz="2800" dirty="0" smtClean="0"/>
              <a:t>Attendance/Deadline Modifications (if eligible)</a:t>
            </a:r>
            <a:endParaRPr lang="en-US" sz="2800" dirty="0"/>
          </a:p>
        </p:txBody>
      </p:sp>
      <p:sp>
        <p:nvSpPr>
          <p:cNvPr id="3" name="Content Placeholder 2"/>
          <p:cNvSpPr>
            <a:spLocks noGrp="1"/>
          </p:cNvSpPr>
          <p:nvPr>
            <p:ph idx="1"/>
          </p:nvPr>
        </p:nvSpPr>
        <p:spPr>
          <a:xfrm>
            <a:off x="677334" y="1870051"/>
            <a:ext cx="8596668" cy="4171311"/>
          </a:xfrm>
        </p:spPr>
        <p:txBody>
          <a:bodyPr>
            <a:normAutofit/>
          </a:bodyPr>
          <a:lstStyle/>
          <a:p>
            <a:r>
              <a:rPr lang="en-US" b="1" dirty="0"/>
              <a:t>Your Course Accessibility Letter will briefly describe the purpose of these accommodations, as well as direct the instructor to our </a:t>
            </a:r>
            <a:r>
              <a:rPr lang="en-US" b="1" dirty="0">
                <a:hlinkClick r:id="rId2"/>
              </a:rPr>
              <a:t>Supplemental Accommodation Instructions page</a:t>
            </a:r>
            <a:r>
              <a:rPr lang="en-US" b="1" dirty="0"/>
              <a:t>. </a:t>
            </a:r>
            <a:r>
              <a:rPr lang="en-US" dirty="0"/>
              <a:t>Your instructor should read the supplemental instructions to understand how to implement these accommodations in their courses</a:t>
            </a:r>
            <a:r>
              <a:rPr lang="en-US" dirty="0" smtClean="0"/>
              <a:t>.</a:t>
            </a:r>
          </a:p>
          <a:p>
            <a:endParaRPr lang="en-US" dirty="0"/>
          </a:p>
          <a:p>
            <a:r>
              <a:rPr lang="en-US" b="1" dirty="0"/>
              <a:t>For requesting note-takers: </a:t>
            </a:r>
            <a:r>
              <a:rPr lang="en-US" dirty="0"/>
              <a:t>The instructor is responsible for providing your name and email address to the identified note-taker, as well as directing the note-taker to our </a:t>
            </a:r>
            <a:r>
              <a:rPr lang="en-US" b="1" dirty="0">
                <a:hlinkClick r:id="rId3"/>
              </a:rPr>
              <a:t>“Note-Taker Instructions” page</a:t>
            </a:r>
            <a:r>
              <a:rPr lang="en-US" dirty="0" smtClean="0"/>
              <a:t>.</a:t>
            </a:r>
          </a:p>
          <a:p>
            <a:endParaRPr lang="en-US" dirty="0"/>
          </a:p>
          <a:p>
            <a:r>
              <a:rPr lang="en-US" b="1" dirty="0"/>
              <a:t>For requesting attendance/deadline modifications: </a:t>
            </a:r>
            <a:r>
              <a:rPr lang="en-US" dirty="0" smtClean="0"/>
              <a:t>Please review the guidance and resources available on our </a:t>
            </a:r>
            <a:r>
              <a:rPr lang="en-US" b="1" dirty="0" smtClean="0">
                <a:hlinkClick r:id="rId4"/>
              </a:rPr>
              <a:t>“Instructions for Students Requesting Attendance/Deadline Modifications” page</a:t>
            </a:r>
            <a:r>
              <a:rPr lang="en-US" dirty="0" smtClean="0"/>
              <a:t>.</a:t>
            </a:r>
            <a:endParaRPr lang="en-US" dirty="0"/>
          </a:p>
          <a:p>
            <a:endParaRPr lang="en-US" dirty="0"/>
          </a:p>
        </p:txBody>
      </p:sp>
    </p:spTree>
    <p:extLst>
      <p:ext uri="{BB962C8B-B14F-4D97-AF65-F5344CB8AC3E}">
        <p14:creationId xmlns:p14="http://schemas.microsoft.com/office/powerpoint/2010/main" val="1546913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Submitting Accessible Media Requests (if eligible)</a:t>
            </a:r>
            <a:endParaRPr lang="en-US" sz="2800" dirty="0"/>
          </a:p>
        </p:txBody>
      </p:sp>
      <p:sp>
        <p:nvSpPr>
          <p:cNvPr id="3" name="Content Placeholder 2"/>
          <p:cNvSpPr>
            <a:spLocks noGrp="1"/>
          </p:cNvSpPr>
          <p:nvPr>
            <p:ph idx="1"/>
          </p:nvPr>
        </p:nvSpPr>
        <p:spPr>
          <a:xfrm>
            <a:off x="677334" y="1718797"/>
            <a:ext cx="8596668" cy="4322565"/>
          </a:xfrm>
        </p:spPr>
        <p:txBody>
          <a:bodyPr/>
          <a:lstStyle/>
          <a:p>
            <a:r>
              <a:rPr lang="en-US" b="1" dirty="0"/>
              <a:t>Sending your Course Accessibility Letter does NOT automatically send a material conversion request to SLDS</a:t>
            </a:r>
            <a:r>
              <a:rPr lang="en-US" b="1" dirty="0" smtClean="0"/>
              <a:t>.</a:t>
            </a:r>
          </a:p>
          <a:p>
            <a:endParaRPr lang="en-US" dirty="0"/>
          </a:p>
          <a:p>
            <a:r>
              <a:rPr lang="en-US" b="1" dirty="0"/>
              <a:t>You still need to send all material conversion requests to </a:t>
            </a:r>
            <a:r>
              <a:rPr lang="en-US" b="1" dirty="0">
                <a:hlinkClick r:id="rId2"/>
              </a:rPr>
              <a:t>slds-altmedia@osu.edu</a:t>
            </a:r>
            <a:r>
              <a:rPr lang="en-US" b="1" dirty="0"/>
              <a:t> with appropriate advance notice</a:t>
            </a:r>
            <a:r>
              <a:rPr lang="en-US" dirty="0"/>
              <a:t> (ideally one semester in advance, immediately after registering for classes).</a:t>
            </a:r>
          </a:p>
          <a:p>
            <a:endParaRPr lang="en-US" dirty="0"/>
          </a:p>
        </p:txBody>
      </p:sp>
    </p:spTree>
    <p:extLst>
      <p:ext uri="{BB962C8B-B14F-4D97-AF65-F5344CB8AC3E}">
        <p14:creationId xmlns:p14="http://schemas.microsoft.com/office/powerpoint/2010/main" val="2811606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US" sz="8000" dirty="0" smtClean="0"/>
              <a:t>How to schedule exams in AIM:</a:t>
            </a:r>
            <a:endParaRPr lang="en-US" sz="8000" dirty="0"/>
          </a:p>
        </p:txBody>
      </p:sp>
    </p:spTree>
    <p:extLst>
      <p:ext uri="{BB962C8B-B14F-4D97-AF65-F5344CB8AC3E}">
        <p14:creationId xmlns:p14="http://schemas.microsoft.com/office/powerpoint/2010/main" val="1148620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3269"/>
            <a:ext cx="8596668" cy="1320800"/>
          </a:xfrm>
        </p:spPr>
        <p:txBody>
          <a:bodyPr/>
          <a:lstStyle/>
          <a:p>
            <a:r>
              <a:rPr lang="en-US" dirty="0" smtClean="0"/>
              <a:t>Overview of Alternative Testing Process</a:t>
            </a:r>
            <a:endParaRPr lang="en-US" dirty="0"/>
          </a:p>
        </p:txBody>
      </p:sp>
      <p:sp>
        <p:nvSpPr>
          <p:cNvPr id="3" name="Content Placeholder 2"/>
          <p:cNvSpPr>
            <a:spLocks noGrp="1"/>
          </p:cNvSpPr>
          <p:nvPr>
            <p:ph idx="1"/>
          </p:nvPr>
        </p:nvSpPr>
        <p:spPr>
          <a:xfrm>
            <a:off x="677334" y="1350579"/>
            <a:ext cx="8596668" cy="5507421"/>
          </a:xfrm>
        </p:spPr>
        <p:txBody>
          <a:bodyPr>
            <a:normAutofit lnSpcReduction="10000"/>
          </a:bodyPr>
          <a:lstStyle/>
          <a:p>
            <a:pPr>
              <a:spcAft>
                <a:spcPts val="1800"/>
              </a:spcAft>
              <a:buSzPct val="110000"/>
              <a:buFont typeface="+mj-lt"/>
              <a:buAutoNum type="arabicPeriod"/>
            </a:pPr>
            <a:r>
              <a:rPr lang="en-US" dirty="0" smtClean="0"/>
              <a:t>(Optional</a:t>
            </a:r>
            <a:r>
              <a:rPr lang="en-US" dirty="0"/>
              <a:t>) Instructors or Course Coordinators can proactively fill out the Testing Agreement using the Instructor Portal </a:t>
            </a:r>
            <a:r>
              <a:rPr lang="en-US" dirty="0" smtClean="0"/>
              <a:t>at beginning of semester.</a:t>
            </a:r>
          </a:p>
          <a:p>
            <a:pPr>
              <a:spcAft>
                <a:spcPts val="1800"/>
              </a:spcAft>
              <a:buSzPct val="110000"/>
              <a:buFont typeface="+mj-lt"/>
              <a:buAutoNum type="arabicPeriod"/>
            </a:pPr>
            <a:r>
              <a:rPr lang="en-US" dirty="0"/>
              <a:t>Student requests accommodations for a course using the AIM portal. AIM automatically generates an email to the instructor with the Course Accessibility Letter attached. If exam accommodations were </a:t>
            </a:r>
            <a:r>
              <a:rPr lang="en-US" dirty="0" smtClean="0"/>
              <a:t>requested and no Testing Agreement is on file, </a:t>
            </a:r>
            <a:r>
              <a:rPr lang="en-US" dirty="0"/>
              <a:t>a </a:t>
            </a:r>
            <a:r>
              <a:rPr lang="en-US" dirty="0" smtClean="0"/>
              <a:t>link to the form </a:t>
            </a:r>
            <a:r>
              <a:rPr lang="en-US" dirty="0"/>
              <a:t>is included</a:t>
            </a:r>
            <a:r>
              <a:rPr lang="en-US" dirty="0" smtClean="0"/>
              <a:t>.</a:t>
            </a:r>
          </a:p>
          <a:p>
            <a:pPr>
              <a:spcAft>
                <a:spcPts val="1800"/>
              </a:spcAft>
              <a:buSzPct val="110000"/>
              <a:buFont typeface="+mj-lt"/>
              <a:buAutoNum type="arabicPeriod"/>
            </a:pPr>
            <a:r>
              <a:rPr lang="en-US" dirty="0"/>
              <a:t>Student submits their specific exam scheduling requests in AIM. </a:t>
            </a:r>
            <a:endParaRPr lang="en-US" dirty="0" smtClean="0"/>
          </a:p>
          <a:p>
            <a:pPr>
              <a:spcAft>
                <a:spcPts val="1800"/>
              </a:spcAft>
              <a:buSzPct val="110000"/>
              <a:buFont typeface="+mj-lt"/>
              <a:buAutoNum type="arabicPeriod"/>
            </a:pPr>
            <a:r>
              <a:rPr lang="en-US" dirty="0"/>
              <a:t>Disability Services staff cross-reference student exam requests with Testing Agreements. Student receives a confirmation email when a request is approved/denied. If no Testing Agreement is on file, Disability Services follows up with the instructor.</a:t>
            </a:r>
            <a:r>
              <a:rPr lang="en-US" dirty="0" smtClean="0"/>
              <a:t> </a:t>
            </a:r>
          </a:p>
          <a:p>
            <a:pPr>
              <a:spcAft>
                <a:spcPts val="1800"/>
              </a:spcAft>
              <a:buSzPct val="110000"/>
              <a:buFont typeface="+mj-lt"/>
              <a:buAutoNum type="arabicPeriod"/>
            </a:pPr>
            <a:r>
              <a:rPr lang="en-US" dirty="0"/>
              <a:t>Disability Services sends consolidated reminder emails to instructors and course coordinators (one email per recipient) to submit materials for an upcoming exam. Materials uploaded to AIM can be assigned to a specific student or to an entire section.</a:t>
            </a:r>
          </a:p>
        </p:txBody>
      </p:sp>
    </p:spTree>
    <p:extLst>
      <p:ext uri="{BB962C8B-B14F-4D97-AF65-F5344CB8AC3E}">
        <p14:creationId xmlns:p14="http://schemas.microsoft.com/office/powerpoint/2010/main" val="2534695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765738"/>
          </a:xfrm>
        </p:spPr>
        <p:txBody>
          <a:bodyPr>
            <a:normAutofit/>
          </a:bodyPr>
          <a:lstStyle/>
          <a:p>
            <a:r>
              <a:rPr lang="en-US" dirty="0" smtClean="0"/>
              <a:t>Alternative Testing </a:t>
            </a:r>
            <a:br>
              <a:rPr lang="en-US" dirty="0" smtClean="0"/>
            </a:br>
            <a:r>
              <a:rPr lang="en-US" dirty="0" smtClean="0"/>
              <a:t>Flowchart</a:t>
            </a:r>
            <a:br>
              <a:rPr lang="en-US" dirty="0" smtClean="0"/>
            </a:br>
            <a:endParaRPr lang="en-US" dirty="0"/>
          </a:p>
        </p:txBody>
      </p:sp>
      <p:pic>
        <p:nvPicPr>
          <p:cNvPr id="4" name="Picture 3" title="visual flowchart for alternative testing module; same instructions as written in text on previous slide"/>
          <p:cNvPicPr>
            <a:picLocks noChangeAspect="1"/>
          </p:cNvPicPr>
          <p:nvPr/>
        </p:nvPicPr>
        <p:blipFill rotWithShape="1">
          <a:blip r:embed="rId2"/>
          <a:srcRect t="5978"/>
          <a:stretch/>
        </p:blipFill>
        <p:spPr>
          <a:xfrm>
            <a:off x="5164457" y="21020"/>
            <a:ext cx="5303846" cy="6824802"/>
          </a:xfrm>
          <a:prstGeom prst="rect">
            <a:avLst/>
          </a:prstGeom>
          <a:ln>
            <a:solidFill>
              <a:schemeClr val="tx1"/>
            </a:solidFill>
          </a:ln>
        </p:spPr>
      </p:pic>
    </p:spTree>
    <p:extLst>
      <p:ext uri="{BB962C8B-B14F-4D97-AF65-F5344CB8AC3E}">
        <p14:creationId xmlns:p14="http://schemas.microsoft.com/office/powerpoint/2010/main" val="989843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2791079" cy="2186152"/>
          </a:xfrm>
        </p:spPr>
        <p:txBody>
          <a:bodyPr>
            <a:normAutofit fontScale="90000"/>
          </a:bodyPr>
          <a:lstStyle/>
          <a:p>
            <a:r>
              <a:rPr lang="en-US" dirty="0" smtClean="0"/>
              <a:t>Navigating to Alternative Testing Module</a:t>
            </a:r>
            <a:endParaRPr lang="en-US" dirty="0"/>
          </a:p>
        </p:txBody>
      </p:sp>
      <p:sp>
        <p:nvSpPr>
          <p:cNvPr id="3" name="Content Placeholder 2"/>
          <p:cNvSpPr>
            <a:spLocks noGrp="1"/>
          </p:cNvSpPr>
          <p:nvPr>
            <p:ph idx="1"/>
          </p:nvPr>
        </p:nvSpPr>
        <p:spPr>
          <a:xfrm>
            <a:off x="677334" y="3352800"/>
            <a:ext cx="2906694" cy="2688562"/>
          </a:xfrm>
        </p:spPr>
        <p:txBody>
          <a:bodyPr>
            <a:normAutofit/>
          </a:bodyPr>
          <a:lstStyle/>
          <a:p>
            <a:r>
              <a:rPr lang="en-US" sz="2400" dirty="0" smtClean="0"/>
              <a:t>On the left side of your screen, you will select Alternative Testing</a:t>
            </a:r>
            <a:endParaRPr lang="en-US" sz="2400" dirty="0"/>
          </a:p>
        </p:txBody>
      </p:sp>
      <p:pic>
        <p:nvPicPr>
          <p:cNvPr id="4" name="Picture 3" title="screenshot of the AIM student dashboard, with an emphasis on the Alternative Testing link, located in the Left-Hand column, under My Accommodations"/>
          <p:cNvPicPr>
            <a:picLocks noChangeAspect="1"/>
          </p:cNvPicPr>
          <p:nvPr/>
        </p:nvPicPr>
        <p:blipFill>
          <a:blip r:embed="rId2"/>
          <a:stretch>
            <a:fillRect/>
          </a:stretch>
        </p:blipFill>
        <p:spPr>
          <a:xfrm>
            <a:off x="3893763" y="439960"/>
            <a:ext cx="7693684" cy="6220271"/>
          </a:xfrm>
          <a:prstGeom prst="rect">
            <a:avLst/>
          </a:prstGeom>
          <a:ln>
            <a:solidFill>
              <a:schemeClr val="tx1"/>
            </a:solidFill>
          </a:ln>
        </p:spPr>
      </p:pic>
      <p:sp>
        <p:nvSpPr>
          <p:cNvPr id="5" name="Oval 4"/>
          <p:cNvSpPr/>
          <p:nvPr/>
        </p:nvSpPr>
        <p:spPr>
          <a:xfrm>
            <a:off x="4009395" y="4676011"/>
            <a:ext cx="1025060" cy="232319"/>
          </a:xfrm>
          <a:prstGeom prst="ellipse">
            <a:avLst/>
          </a:prstGeom>
          <a:noFill/>
          <a:ln w="57150">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71859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 Course for Exam Scheduling</a:t>
            </a:r>
            <a:endParaRPr lang="en-US" dirty="0"/>
          </a:p>
        </p:txBody>
      </p:sp>
      <p:sp>
        <p:nvSpPr>
          <p:cNvPr id="3" name="Content Placeholder 2"/>
          <p:cNvSpPr>
            <a:spLocks noGrp="1"/>
          </p:cNvSpPr>
          <p:nvPr>
            <p:ph idx="1"/>
          </p:nvPr>
        </p:nvSpPr>
        <p:spPr>
          <a:xfrm>
            <a:off x="677334" y="1513490"/>
            <a:ext cx="8596668" cy="4527873"/>
          </a:xfrm>
        </p:spPr>
        <p:txBody>
          <a:bodyPr>
            <a:normAutofit/>
          </a:bodyPr>
          <a:lstStyle/>
          <a:p>
            <a:r>
              <a:rPr lang="en-US" sz="2400" dirty="0" smtClean="0"/>
              <a:t>Select the class for which you wish to schedule a quiz or exam at SLDS, and click “Schedule an Exam”</a:t>
            </a:r>
            <a:endParaRPr lang="en-US" sz="2400" dirty="0"/>
          </a:p>
        </p:txBody>
      </p:sp>
      <p:pic>
        <p:nvPicPr>
          <p:cNvPr id="6" name="Picture 5" title="screenshot of the alternative testing module, with the Select Class dropdown menu showing."/>
          <p:cNvPicPr>
            <a:picLocks noChangeAspect="1"/>
          </p:cNvPicPr>
          <p:nvPr/>
        </p:nvPicPr>
        <p:blipFill>
          <a:blip r:embed="rId2"/>
          <a:stretch>
            <a:fillRect/>
          </a:stretch>
        </p:blipFill>
        <p:spPr>
          <a:xfrm>
            <a:off x="1372544" y="2302173"/>
            <a:ext cx="8265442" cy="4482255"/>
          </a:xfrm>
          <a:prstGeom prst="rect">
            <a:avLst/>
          </a:prstGeom>
          <a:ln>
            <a:solidFill>
              <a:schemeClr val="tx1"/>
            </a:solidFill>
          </a:ln>
        </p:spPr>
      </p:pic>
    </p:spTree>
    <p:extLst>
      <p:ext uri="{BB962C8B-B14F-4D97-AF65-F5344CB8AC3E}">
        <p14:creationId xmlns:p14="http://schemas.microsoft.com/office/powerpoint/2010/main" val="1051802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 Individual Quizzes/Exams</a:t>
            </a:r>
            <a:endParaRPr lang="en-US" dirty="0"/>
          </a:p>
        </p:txBody>
      </p:sp>
      <p:sp>
        <p:nvSpPr>
          <p:cNvPr id="3" name="Content Placeholder 2"/>
          <p:cNvSpPr>
            <a:spLocks noGrp="1"/>
          </p:cNvSpPr>
          <p:nvPr>
            <p:ph idx="1"/>
          </p:nvPr>
        </p:nvSpPr>
        <p:spPr>
          <a:xfrm>
            <a:off x="677334" y="1397876"/>
            <a:ext cx="3200983" cy="3880773"/>
          </a:xfrm>
        </p:spPr>
        <p:txBody>
          <a:bodyPr>
            <a:noAutofit/>
          </a:bodyPr>
          <a:lstStyle/>
          <a:p>
            <a:r>
              <a:rPr lang="en-US" sz="2400" dirty="0" smtClean="0"/>
              <a:t>This will lead you to the Exam Detail, where you will fill out the type of exam, date, time, and accommodations you wish to use (please note, only select the accommodations you wish to use for that specific exam)</a:t>
            </a:r>
            <a:endParaRPr lang="en-US" sz="2400" dirty="0"/>
          </a:p>
        </p:txBody>
      </p:sp>
      <p:pic>
        <p:nvPicPr>
          <p:cNvPr id="4" name="Picture 3" title="screenshot of the exam detail page, which has different questions about how you want an exam to be scheduled"/>
          <p:cNvPicPr>
            <a:picLocks noChangeAspect="1"/>
          </p:cNvPicPr>
          <p:nvPr/>
        </p:nvPicPr>
        <p:blipFill>
          <a:blip r:embed="rId2"/>
          <a:stretch>
            <a:fillRect/>
          </a:stretch>
        </p:blipFill>
        <p:spPr>
          <a:xfrm>
            <a:off x="4309242" y="1397876"/>
            <a:ext cx="6961370" cy="5207876"/>
          </a:xfrm>
          <a:prstGeom prst="rect">
            <a:avLst/>
          </a:prstGeom>
          <a:ln>
            <a:solidFill>
              <a:schemeClr val="tx1"/>
            </a:solidFill>
          </a:ln>
        </p:spPr>
      </p:pic>
    </p:spTree>
    <p:extLst>
      <p:ext uri="{BB962C8B-B14F-4D97-AF65-F5344CB8AC3E}">
        <p14:creationId xmlns:p14="http://schemas.microsoft.com/office/powerpoint/2010/main" val="1237726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AIM?</a:t>
            </a:r>
            <a:endParaRPr lang="en-US" dirty="0"/>
          </a:p>
        </p:txBody>
      </p:sp>
      <p:sp>
        <p:nvSpPr>
          <p:cNvPr id="3" name="Content Placeholder 2"/>
          <p:cNvSpPr>
            <a:spLocks noGrp="1"/>
          </p:cNvSpPr>
          <p:nvPr>
            <p:ph idx="1"/>
          </p:nvPr>
        </p:nvSpPr>
        <p:spPr/>
        <p:txBody>
          <a:bodyPr>
            <a:normAutofit/>
          </a:bodyPr>
          <a:lstStyle/>
          <a:p>
            <a:r>
              <a:rPr lang="en-US" dirty="0" smtClean="0"/>
              <a:t>Accessible Information Management (AIM)</a:t>
            </a:r>
          </a:p>
          <a:p>
            <a:r>
              <a:rPr lang="en-US" dirty="0"/>
              <a:t>Online portal for students registered with SLDS to receive </a:t>
            </a:r>
            <a:r>
              <a:rPr lang="en-US" dirty="0" smtClean="0"/>
              <a:t>accommodations.</a:t>
            </a:r>
          </a:p>
          <a:p>
            <a:r>
              <a:rPr lang="en-US" dirty="0" smtClean="0"/>
              <a:t> Students </a:t>
            </a:r>
            <a:r>
              <a:rPr lang="en-US" dirty="0"/>
              <a:t>registered with Disability Services use AIM to generate their Course Accessibility Letters and make accommodation requests each semester for Columbus campus courses. </a:t>
            </a:r>
          </a:p>
          <a:p>
            <a:r>
              <a:rPr lang="en-US" b="1" dirty="0"/>
              <a:t>NOTE: To ensure that you do not miss important emails sent via AIM</a:t>
            </a:r>
            <a:r>
              <a:rPr lang="en-US" dirty="0"/>
              <a:t>, we encourage you to either:</a:t>
            </a:r>
          </a:p>
          <a:p>
            <a:pPr>
              <a:buFont typeface="+mj-lt"/>
              <a:buAutoNum type="arabicPeriod"/>
            </a:pPr>
            <a:r>
              <a:rPr lang="en-US" dirty="0"/>
              <a:t>Add the domain "post.accessiblelearning.com" to your </a:t>
            </a:r>
            <a:r>
              <a:rPr lang="en-US" dirty="0">
                <a:hlinkClick r:id="rId2"/>
              </a:rPr>
              <a:t>safe sender list (click here for Outlook 365 instructions)</a:t>
            </a:r>
            <a:r>
              <a:rPr lang="en-US" dirty="0"/>
              <a:t>, or</a:t>
            </a:r>
          </a:p>
          <a:p>
            <a:pPr>
              <a:buFont typeface="+mj-lt"/>
              <a:buAutoNum type="arabicPeriod"/>
            </a:pPr>
            <a:r>
              <a:rPr lang="en-US" dirty="0"/>
              <a:t>Regularly check your junk mail folder.</a:t>
            </a:r>
          </a:p>
          <a:p>
            <a:endParaRPr lang="en-US" dirty="0"/>
          </a:p>
        </p:txBody>
      </p:sp>
    </p:spTree>
    <p:extLst>
      <p:ext uri="{BB962C8B-B14F-4D97-AF65-F5344CB8AC3E}">
        <p14:creationId xmlns:p14="http://schemas.microsoft.com/office/powerpoint/2010/main" val="3244834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Submitting a Scheduling Request</a:t>
            </a:r>
            <a:endParaRPr lang="en-US" dirty="0"/>
          </a:p>
        </p:txBody>
      </p:sp>
      <p:sp>
        <p:nvSpPr>
          <p:cNvPr id="3" name="Content Placeholder 2"/>
          <p:cNvSpPr>
            <a:spLocks noGrp="1"/>
          </p:cNvSpPr>
          <p:nvPr>
            <p:ph idx="1"/>
          </p:nvPr>
        </p:nvSpPr>
        <p:spPr/>
        <p:txBody>
          <a:bodyPr>
            <a:normAutofit/>
          </a:bodyPr>
          <a:lstStyle/>
          <a:p>
            <a:r>
              <a:rPr lang="en-US" sz="2400" dirty="0" smtClean="0"/>
              <a:t>You will receive an email either approving your exam request, or asking you to contact our office due to your request not complying with the rules your instructor specifies</a:t>
            </a:r>
          </a:p>
          <a:p>
            <a:r>
              <a:rPr lang="en-US" sz="2400" dirty="0" smtClean="0"/>
              <a:t>You can check the status of all your exams at any point by logging in to AIM and selecting the Alternative Testing tab</a:t>
            </a:r>
            <a:endParaRPr lang="en-US" sz="2400" dirty="0"/>
          </a:p>
        </p:txBody>
      </p:sp>
    </p:spTree>
    <p:extLst>
      <p:ext uri="{BB962C8B-B14F-4D97-AF65-F5344CB8AC3E}">
        <p14:creationId xmlns:p14="http://schemas.microsoft.com/office/powerpoint/2010/main" val="34673401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Exams</a:t>
            </a:r>
            <a:endParaRPr lang="en-US" dirty="0"/>
          </a:p>
        </p:txBody>
      </p:sp>
      <p:sp>
        <p:nvSpPr>
          <p:cNvPr id="3" name="Content Placeholder 2"/>
          <p:cNvSpPr>
            <a:spLocks noGrp="1"/>
          </p:cNvSpPr>
          <p:nvPr>
            <p:ph idx="1"/>
          </p:nvPr>
        </p:nvSpPr>
        <p:spPr>
          <a:xfrm>
            <a:off x="677334" y="1354412"/>
            <a:ext cx="8596668" cy="5348896"/>
          </a:xfrm>
        </p:spPr>
        <p:txBody>
          <a:bodyPr>
            <a:normAutofit fontScale="92500" lnSpcReduction="10000"/>
          </a:bodyPr>
          <a:lstStyle/>
          <a:p>
            <a:pPr>
              <a:spcAft>
                <a:spcPts val="1800"/>
              </a:spcAft>
            </a:pPr>
            <a:r>
              <a:rPr lang="en-US" dirty="0" smtClean="0"/>
              <a:t>During the University’s Finals Week, SLDS uses block scheduling with 4 start times: 8 a.m., 11 a.m., 2 p.m., 5 p.m. Discuss </a:t>
            </a:r>
            <a:r>
              <a:rPr lang="en-US" dirty="0"/>
              <a:t>your final exams schedule with your instructors. Select the agreed upon date and start time for your finals.  </a:t>
            </a:r>
            <a:endParaRPr lang="en-US" dirty="0" smtClean="0"/>
          </a:p>
          <a:p>
            <a:pPr lvl="0">
              <a:spcAft>
                <a:spcPts val="1800"/>
              </a:spcAft>
            </a:pPr>
            <a:r>
              <a:rPr lang="en-US" dirty="0"/>
              <a:t>When you request a final exam, it will be listed as “approved” </a:t>
            </a:r>
            <a:r>
              <a:rPr lang="en-US" b="1" dirty="0"/>
              <a:t>and is subject to change. </a:t>
            </a:r>
            <a:r>
              <a:rPr lang="en-US" dirty="0"/>
              <a:t>You will receive your finalized date/time/location no later than 2 weeks before the 1</a:t>
            </a:r>
            <a:r>
              <a:rPr lang="en-US" baseline="30000" dirty="0"/>
              <a:t>st</a:t>
            </a:r>
            <a:r>
              <a:rPr lang="en-US" dirty="0"/>
              <a:t> day of Finals Week.  </a:t>
            </a:r>
          </a:p>
          <a:p>
            <a:pPr>
              <a:spcAft>
                <a:spcPts val="1800"/>
              </a:spcAft>
            </a:pPr>
            <a:r>
              <a:rPr lang="en-US" dirty="0" smtClean="0"/>
              <a:t>In </a:t>
            </a:r>
            <a:r>
              <a:rPr lang="en-US" dirty="0"/>
              <a:t>order to coordinate all testing accommodations during Finals Week, Disability Services reserves the right to move a </a:t>
            </a:r>
            <a:r>
              <a:rPr lang="en-US" dirty="0" smtClean="0"/>
              <a:t>final </a:t>
            </a:r>
            <a:r>
              <a:rPr lang="en-US" dirty="0"/>
              <a:t>exam to either of the two closest start times on the same day. </a:t>
            </a:r>
            <a:endParaRPr lang="en-US" dirty="0" smtClean="0"/>
          </a:p>
          <a:p>
            <a:pPr>
              <a:spcAft>
                <a:spcPts val="1800"/>
              </a:spcAft>
            </a:pPr>
            <a:r>
              <a:rPr lang="en-US" dirty="0" smtClean="0"/>
              <a:t>Students </a:t>
            </a:r>
            <a:r>
              <a:rPr lang="en-US" dirty="0"/>
              <a:t>will receive a confirmation email of their final exam dates/times/locations no later than 2 weeks prior to the first day of Finals Week</a:t>
            </a:r>
            <a:r>
              <a:rPr lang="en-US" dirty="0" smtClean="0"/>
              <a:t>.</a:t>
            </a:r>
            <a:endParaRPr lang="en-US" dirty="0"/>
          </a:p>
          <a:p>
            <a:pPr>
              <a:spcAft>
                <a:spcPts val="1800"/>
              </a:spcAft>
            </a:pPr>
            <a:r>
              <a:rPr lang="en-US" b="1" dirty="0"/>
              <a:t>For students approved for double time:</a:t>
            </a:r>
            <a:r>
              <a:rPr lang="en-US" dirty="0"/>
              <a:t> Please be aware that the start times for your finals may be slightly adjusted by Disability Services to fit our modified block schedule for double time (8 a.m., 12 p.m., 4 p.m.). Your modified start time will be communicated to you via email, along with your date and location, no later than 2 weeks prior to the start of Finals Week.</a:t>
            </a:r>
          </a:p>
        </p:txBody>
      </p:sp>
    </p:spTree>
    <p:extLst>
      <p:ext uri="{BB962C8B-B14F-4D97-AF65-F5344CB8AC3E}">
        <p14:creationId xmlns:p14="http://schemas.microsoft.com/office/powerpoint/2010/main" val="2721546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Testing Agreement</a:t>
            </a:r>
            <a:endParaRPr lang="en-US" dirty="0"/>
          </a:p>
        </p:txBody>
      </p:sp>
      <p:sp>
        <p:nvSpPr>
          <p:cNvPr id="3" name="Content Placeholder 2"/>
          <p:cNvSpPr>
            <a:spLocks noGrp="1"/>
          </p:cNvSpPr>
          <p:nvPr>
            <p:ph idx="1"/>
          </p:nvPr>
        </p:nvSpPr>
        <p:spPr/>
        <p:txBody>
          <a:bodyPr>
            <a:noAutofit/>
          </a:bodyPr>
          <a:lstStyle/>
          <a:p>
            <a:r>
              <a:rPr lang="en-US" sz="2400" dirty="0" smtClean="0"/>
              <a:t>If your instructor has not filled out the Alternative Testing Agreement by the time you schedule your exams, you will be notified via an automatic email</a:t>
            </a:r>
          </a:p>
          <a:p>
            <a:r>
              <a:rPr lang="en-US" sz="2400" dirty="0" smtClean="0"/>
              <a:t>SLDS sends reminder emails to instructors to fill out their agreements. You may want to remind your instructor to fill out the agreement as well.</a:t>
            </a:r>
          </a:p>
          <a:p>
            <a:r>
              <a:rPr lang="en-US" sz="2400" dirty="0" smtClean="0"/>
              <a:t>The Testing Agreement will allow SLDS to compare your requested times with those approved by the instructor</a:t>
            </a:r>
          </a:p>
          <a:p>
            <a:r>
              <a:rPr lang="en-US" sz="2400" dirty="0" smtClean="0"/>
              <a:t>It will also inform us of any necessary information for our office to proctor your exams.</a:t>
            </a:r>
          </a:p>
        </p:txBody>
      </p:sp>
    </p:spTree>
    <p:extLst>
      <p:ext uri="{BB962C8B-B14F-4D97-AF65-F5344CB8AC3E}">
        <p14:creationId xmlns:p14="http://schemas.microsoft.com/office/powerpoint/2010/main" val="3452682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Exam Status</a:t>
            </a:r>
            <a:endParaRPr lang="en-US" dirty="0"/>
          </a:p>
        </p:txBody>
      </p:sp>
      <p:sp>
        <p:nvSpPr>
          <p:cNvPr id="3" name="Content Placeholder 2"/>
          <p:cNvSpPr>
            <a:spLocks noGrp="1"/>
          </p:cNvSpPr>
          <p:nvPr>
            <p:ph idx="1"/>
          </p:nvPr>
        </p:nvSpPr>
        <p:spPr/>
        <p:txBody>
          <a:bodyPr>
            <a:normAutofit/>
          </a:bodyPr>
          <a:lstStyle/>
          <a:p>
            <a:r>
              <a:rPr lang="en-US" sz="2400" dirty="0" smtClean="0"/>
              <a:t>At any time, you can check the status of all your exam requests by logging into AIM using your OSU credentials</a:t>
            </a:r>
          </a:p>
          <a:p>
            <a:r>
              <a:rPr lang="en-US" sz="2400" dirty="0" smtClean="0"/>
              <a:t>You will select the Alternative Testing tab on the left side of the screen to view all of your exam information</a:t>
            </a:r>
          </a:p>
          <a:p>
            <a:r>
              <a:rPr lang="en-US" sz="2400" dirty="0" smtClean="0"/>
              <a:t>SLDS will send reminders to your OSU email in advance of all of your exams, informing you of the dates and times</a:t>
            </a:r>
          </a:p>
        </p:txBody>
      </p:sp>
    </p:spTree>
    <p:extLst>
      <p:ext uri="{BB962C8B-B14F-4D97-AF65-F5344CB8AC3E}">
        <p14:creationId xmlns:p14="http://schemas.microsoft.com/office/powerpoint/2010/main" val="2825876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of the Exam</a:t>
            </a:r>
            <a:endParaRPr lang="en-US" dirty="0"/>
          </a:p>
        </p:txBody>
      </p:sp>
      <p:sp>
        <p:nvSpPr>
          <p:cNvPr id="3" name="Content Placeholder 2"/>
          <p:cNvSpPr>
            <a:spLocks noGrp="1"/>
          </p:cNvSpPr>
          <p:nvPr>
            <p:ph idx="1"/>
          </p:nvPr>
        </p:nvSpPr>
        <p:spPr/>
        <p:txBody>
          <a:bodyPr>
            <a:normAutofit/>
          </a:bodyPr>
          <a:lstStyle/>
          <a:p>
            <a:r>
              <a:rPr lang="en-US" sz="2400" dirty="0" smtClean="0"/>
              <a:t>The proctoring of exams is not planned to be different from current methods</a:t>
            </a:r>
          </a:p>
          <a:p>
            <a:r>
              <a:rPr lang="en-US" sz="2400" dirty="0" smtClean="0"/>
              <a:t>You will still report to our office to take exams, show ID, and we will contact your instructor about any questions you may have</a:t>
            </a:r>
            <a:r>
              <a:rPr lang="en-US" sz="2400" dirty="0"/>
              <a:t>.</a:t>
            </a:r>
            <a:endParaRPr lang="en-US" sz="2400" dirty="0" smtClean="0"/>
          </a:p>
        </p:txBody>
      </p:sp>
    </p:spTree>
    <p:extLst>
      <p:ext uri="{BB962C8B-B14F-4D97-AF65-F5344CB8AC3E}">
        <p14:creationId xmlns:p14="http://schemas.microsoft.com/office/powerpoint/2010/main" val="2220872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sz="2400" dirty="0" smtClean="0"/>
              <a:t>If you have any questions, please feel free to call us at 614-292-3307, or email us at slds@osu.edu.</a:t>
            </a:r>
          </a:p>
        </p:txBody>
      </p:sp>
    </p:spTree>
    <p:extLst>
      <p:ext uri="{BB962C8B-B14F-4D97-AF65-F5344CB8AC3E}">
        <p14:creationId xmlns:p14="http://schemas.microsoft.com/office/powerpoint/2010/main" val="2371610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Login to AIM</a:t>
            </a:r>
            <a:endParaRPr lang="en-US" dirty="0"/>
          </a:p>
        </p:txBody>
      </p:sp>
      <p:sp>
        <p:nvSpPr>
          <p:cNvPr id="3" name="Content Placeholder 2"/>
          <p:cNvSpPr>
            <a:spLocks noGrp="1"/>
          </p:cNvSpPr>
          <p:nvPr>
            <p:ph idx="1"/>
          </p:nvPr>
        </p:nvSpPr>
        <p:spPr>
          <a:xfrm>
            <a:off x="527125" y="1463041"/>
            <a:ext cx="8875059" cy="4578322"/>
          </a:xfrm>
        </p:spPr>
        <p:txBody>
          <a:bodyPr/>
          <a:lstStyle/>
          <a:p>
            <a:r>
              <a:rPr lang="en-US" dirty="0" smtClean="0"/>
              <a:t>Each semester, you will need to </a:t>
            </a:r>
            <a:r>
              <a:rPr lang="en-US" b="1" dirty="0">
                <a:hlinkClick r:id="rId2"/>
              </a:rPr>
              <a:t>Log in to AIM </a:t>
            </a:r>
            <a:r>
              <a:rPr lang="en-US" dirty="0" smtClean="0"/>
              <a:t>to submit your accommodation requests.</a:t>
            </a:r>
          </a:p>
        </p:txBody>
      </p:sp>
      <p:pic>
        <p:nvPicPr>
          <p:cNvPr id="6" name="Picture 5" descr="Image showing navigation to AIM portal on SLDS website" title="SLDS Homepage screenshot"/>
          <p:cNvPicPr>
            <a:picLocks noChangeAspect="1"/>
          </p:cNvPicPr>
          <p:nvPr/>
        </p:nvPicPr>
        <p:blipFill>
          <a:blip r:embed="rId3"/>
          <a:stretch>
            <a:fillRect/>
          </a:stretch>
        </p:blipFill>
        <p:spPr>
          <a:xfrm>
            <a:off x="929582" y="2249214"/>
            <a:ext cx="9049985" cy="4493172"/>
          </a:xfrm>
          <a:prstGeom prst="rect">
            <a:avLst/>
          </a:prstGeom>
        </p:spPr>
      </p:pic>
      <p:sp>
        <p:nvSpPr>
          <p:cNvPr id="9" name="Oval 8"/>
          <p:cNvSpPr/>
          <p:nvPr/>
        </p:nvSpPr>
        <p:spPr>
          <a:xfrm>
            <a:off x="8046348" y="3650970"/>
            <a:ext cx="1227654" cy="387461"/>
          </a:xfrm>
          <a:prstGeom prst="ellipse">
            <a:avLst/>
          </a:prstGeom>
          <a:noFill/>
          <a:ln w="57150">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99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7678" y="2442411"/>
            <a:ext cx="8394922" cy="3609473"/>
          </a:xfrm>
        </p:spPr>
        <p:txBody>
          <a:bodyPr/>
          <a:lstStyle/>
          <a:p>
            <a:pPr algn="l"/>
            <a:r>
              <a:rPr lang="en-US" sz="4400" b="1" dirty="0">
                <a:solidFill>
                  <a:schemeClr val="tx1"/>
                </a:solidFill>
              </a:rPr>
              <a:t>Your dashboard may notify you of e-agreements that you need to sign.</a:t>
            </a:r>
            <a:r>
              <a:rPr lang="en-US" sz="4400" dirty="0">
                <a:solidFill>
                  <a:schemeClr val="tx1"/>
                </a:solidFill>
              </a:rPr>
              <a:t> Please review these documents and acknowledge them using the prompts on the screen.</a:t>
            </a:r>
            <a:r>
              <a:rPr lang="en-US" sz="2400" dirty="0">
                <a:solidFill>
                  <a:schemeClr val="tx1"/>
                </a:solidFill>
              </a:rPr>
              <a:t/>
            </a:r>
            <a:br>
              <a:rPr lang="en-US" sz="2400" dirty="0">
                <a:solidFill>
                  <a:schemeClr val="tx1"/>
                </a:solidFill>
              </a:rPr>
            </a:br>
            <a:endParaRPr lang="en-US" sz="2400" dirty="0">
              <a:solidFill>
                <a:schemeClr val="tx1"/>
              </a:solidFill>
            </a:endParaRPr>
          </a:p>
        </p:txBody>
      </p:sp>
    </p:spTree>
    <p:extLst>
      <p:ext uri="{BB962C8B-B14F-4D97-AF65-F5344CB8AC3E}">
        <p14:creationId xmlns:p14="http://schemas.microsoft.com/office/powerpoint/2010/main" val="2014834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chemeClr val="tx1"/>
                </a:solidFill>
              </a:rPr>
              <a:t>You should now see a list of your enrolled courses.</a:t>
            </a:r>
            <a:r>
              <a:rPr lang="en-US" sz="2800" dirty="0">
                <a:solidFill>
                  <a:schemeClr val="tx1"/>
                </a:solidFill>
              </a:rPr>
              <a:t> If you do not see one or more of your courses, please contact SLDS.</a:t>
            </a:r>
            <a:br>
              <a:rPr lang="en-US" sz="2800" dirty="0">
                <a:solidFill>
                  <a:schemeClr val="tx1"/>
                </a:solidFill>
              </a:rPr>
            </a:br>
            <a:endParaRPr lang="en-US" sz="2800" dirty="0">
              <a:solidFill>
                <a:schemeClr val="tx1"/>
              </a:solidFill>
            </a:endParaRPr>
          </a:p>
        </p:txBody>
      </p:sp>
      <p:sp>
        <p:nvSpPr>
          <p:cNvPr id="3" name="Content Placeholder 2"/>
          <p:cNvSpPr>
            <a:spLocks noGrp="1"/>
          </p:cNvSpPr>
          <p:nvPr>
            <p:ph idx="1"/>
          </p:nvPr>
        </p:nvSpPr>
        <p:spPr/>
        <p:txBody>
          <a:bodyPr/>
          <a:lstStyle/>
          <a:p>
            <a:endParaRPr lang="en-US" dirty="0"/>
          </a:p>
        </p:txBody>
      </p:sp>
      <p:pic>
        <p:nvPicPr>
          <p:cNvPr id="4" name="Picture 3" descr="Yellow text box titled &quot;Important Note&quot;&#10;1. Course may take up to 48 hours to display in the system after you have registered for your courses. If you do not see one or more of your courses in the list below 48 hours after registering, please contact Office of Student Life Disability Services.&#10;2. Your courses might not display below if you are part of the course waiting list.&#10;3. If you are unable to select the checkbox from the list of courses below, that means you have submitted your request for accommodation for that course.&#10;4. If you wish to modify your accommodation request (change, cancel a request) scroll down until your course is displayed and select either modify request or cancel request.&#10;&#10;Table&#10;Step 1: Seclect Class(es) (check which classes to request)&#10;&#10;Button-Step 2- Continue to Customize Your Accommodations" title="Screenshot of AIM"/>
          <p:cNvPicPr>
            <a:picLocks noChangeAspect="1"/>
          </p:cNvPicPr>
          <p:nvPr/>
        </p:nvPicPr>
        <p:blipFill>
          <a:blip r:embed="rId2"/>
          <a:stretch>
            <a:fillRect/>
          </a:stretch>
        </p:blipFill>
        <p:spPr>
          <a:xfrm>
            <a:off x="677334" y="2160589"/>
            <a:ext cx="9131754" cy="4588879"/>
          </a:xfrm>
          <a:prstGeom prst="rect">
            <a:avLst/>
          </a:prstGeom>
        </p:spPr>
      </p:pic>
    </p:spTree>
    <p:extLst>
      <p:ext uri="{BB962C8B-B14F-4D97-AF65-F5344CB8AC3E}">
        <p14:creationId xmlns:p14="http://schemas.microsoft.com/office/powerpoint/2010/main" val="3055545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schemeClr val="tx1"/>
                </a:solidFill>
              </a:rPr>
              <a:t>Select each course</a:t>
            </a:r>
            <a:r>
              <a:rPr lang="en-US" sz="2400" dirty="0">
                <a:solidFill>
                  <a:schemeClr val="tx1"/>
                </a:solidFill>
              </a:rPr>
              <a:t> in which you are requesting accommodations. Then, click the button </a:t>
            </a:r>
            <a:r>
              <a:rPr lang="en-US" sz="2400" b="1" i="1" dirty="0">
                <a:solidFill>
                  <a:schemeClr val="tx1"/>
                </a:solidFill>
              </a:rPr>
              <a:t>“Step 2 – Continue to Customize Your Accommodations”</a:t>
            </a:r>
            <a:r>
              <a:rPr lang="en-US" sz="2400" dirty="0">
                <a:solidFill>
                  <a:schemeClr val="tx1"/>
                </a:solidFill>
              </a:rPr>
              <a:t/>
            </a:r>
            <a:br>
              <a:rPr lang="en-US" sz="2400" dirty="0">
                <a:solidFill>
                  <a:schemeClr val="tx1"/>
                </a:solidFill>
              </a:rPr>
            </a:br>
            <a:endParaRPr lang="en-US" sz="2400" dirty="0">
              <a:solidFill>
                <a:schemeClr val="tx1"/>
              </a:solidFill>
            </a:endParaRPr>
          </a:p>
        </p:txBody>
      </p:sp>
      <p:pic>
        <p:nvPicPr>
          <p:cNvPr id="4" name="Content Placeholder 3" descr="Screenshot of Continue to Customize Your Accommodations Screen in AIM with checkboxes and approved accommodations." title="Screenshot"/>
          <p:cNvPicPr>
            <a:picLocks noGrp="1" noChangeAspect="1"/>
          </p:cNvPicPr>
          <p:nvPr>
            <p:ph idx="1"/>
          </p:nvPr>
        </p:nvPicPr>
        <p:blipFill>
          <a:blip r:embed="rId2"/>
          <a:stretch>
            <a:fillRect/>
          </a:stretch>
        </p:blipFill>
        <p:spPr>
          <a:xfrm>
            <a:off x="1562613" y="2371835"/>
            <a:ext cx="7711389" cy="4385272"/>
          </a:xfrm>
          <a:prstGeom prst="rect">
            <a:avLst/>
          </a:prstGeom>
        </p:spPr>
      </p:pic>
    </p:spTree>
    <p:extLst>
      <p:ext uri="{BB962C8B-B14F-4D97-AF65-F5344CB8AC3E}">
        <p14:creationId xmlns:p14="http://schemas.microsoft.com/office/powerpoint/2010/main" val="321872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145628"/>
          </a:xfrm>
        </p:spPr>
        <p:txBody>
          <a:bodyPr>
            <a:normAutofit fontScale="90000"/>
          </a:bodyPr>
          <a:lstStyle/>
          <a:p>
            <a:r>
              <a:rPr lang="en-US" dirty="0" smtClean="0"/>
              <a:t>Reminder: Generating Letters and Requesting Exam Accommodations in a Course</a:t>
            </a:r>
            <a:endParaRPr lang="en-US" dirty="0"/>
          </a:p>
        </p:txBody>
      </p:sp>
      <p:sp>
        <p:nvSpPr>
          <p:cNvPr id="3" name="Content Placeholder 2"/>
          <p:cNvSpPr>
            <a:spLocks noGrp="1"/>
          </p:cNvSpPr>
          <p:nvPr>
            <p:ph idx="1"/>
          </p:nvPr>
        </p:nvSpPr>
        <p:spPr>
          <a:xfrm>
            <a:off x="538138" y="1755228"/>
            <a:ext cx="8875059" cy="4557214"/>
          </a:xfrm>
        </p:spPr>
        <p:txBody>
          <a:bodyPr>
            <a:normAutofit/>
          </a:bodyPr>
          <a:lstStyle/>
          <a:p>
            <a:r>
              <a:rPr lang="en-US" sz="2400" dirty="0" smtClean="0"/>
              <a:t>When generating Course Accessibility Letter, be sure to select Exam Accommodations if you would like to take your quizzes or exams with accommodations at SLDS</a:t>
            </a:r>
          </a:p>
        </p:txBody>
      </p:sp>
      <p:pic>
        <p:nvPicPr>
          <p:cNvPr id="6" name="Picture 5" title="screenshot of selecting exam accommodations checkbox for a course"/>
          <p:cNvPicPr>
            <a:picLocks noChangeAspect="1"/>
          </p:cNvPicPr>
          <p:nvPr/>
        </p:nvPicPr>
        <p:blipFill>
          <a:blip r:embed="rId2"/>
          <a:stretch>
            <a:fillRect/>
          </a:stretch>
        </p:blipFill>
        <p:spPr>
          <a:xfrm>
            <a:off x="798904" y="2900856"/>
            <a:ext cx="9721952" cy="3651718"/>
          </a:xfrm>
          <a:prstGeom prst="rect">
            <a:avLst/>
          </a:prstGeom>
          <a:ln>
            <a:solidFill>
              <a:schemeClr val="tx1"/>
            </a:solidFill>
          </a:ln>
        </p:spPr>
      </p:pic>
      <p:sp>
        <p:nvSpPr>
          <p:cNvPr id="5" name="Oval 4"/>
          <p:cNvSpPr/>
          <p:nvPr/>
        </p:nvSpPr>
        <p:spPr>
          <a:xfrm>
            <a:off x="563153" y="6022428"/>
            <a:ext cx="2763543" cy="422984"/>
          </a:xfrm>
          <a:prstGeom prst="ellipse">
            <a:avLst/>
          </a:prstGeom>
          <a:noFill/>
          <a:ln w="57150">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29654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900" lvl="0" indent="-342900">
              <a:spcBef>
                <a:spcPts val="1000"/>
              </a:spcBef>
            </a:pPr>
            <a:r>
              <a:rPr lang="en-US" sz="2400" b="1" dirty="0">
                <a:solidFill>
                  <a:prstClr val="black">
                    <a:lumMod val="75000"/>
                    <a:lumOff val="25000"/>
                  </a:prstClr>
                </a:solidFill>
                <a:ea typeface="+mn-ea"/>
                <a:cs typeface="+mn-cs"/>
              </a:rPr>
              <a:t>For each course, select all of the accommodations that you are requesting.</a:t>
            </a:r>
            <a:r>
              <a:rPr lang="en-US" sz="2400" dirty="0">
                <a:solidFill>
                  <a:prstClr val="black">
                    <a:lumMod val="75000"/>
                    <a:lumOff val="25000"/>
                  </a:prstClr>
                </a:solidFill>
                <a:ea typeface="+mn-ea"/>
                <a:cs typeface="+mn-cs"/>
              </a:rPr>
              <a:t> This checkbox feature allows you to create customized letters for each course! When finished, click the button </a:t>
            </a:r>
            <a:r>
              <a:rPr lang="en-US" sz="2400" b="1" i="1" dirty="0">
                <a:solidFill>
                  <a:prstClr val="black">
                    <a:lumMod val="75000"/>
                    <a:lumOff val="25000"/>
                  </a:prstClr>
                </a:solidFill>
                <a:ea typeface="+mn-ea"/>
                <a:cs typeface="+mn-cs"/>
              </a:rPr>
              <a:t>“Submit Your Accommodation Requests.”</a:t>
            </a:r>
            <a:r>
              <a:rPr lang="en-US" sz="2000" dirty="0">
                <a:solidFill>
                  <a:prstClr val="black">
                    <a:lumMod val="75000"/>
                    <a:lumOff val="25000"/>
                  </a:prstClr>
                </a:solidFill>
                <a:ea typeface="+mn-ea"/>
                <a:cs typeface="+mn-cs"/>
              </a:rPr>
              <a:t/>
            </a:r>
            <a:br>
              <a:rPr lang="en-US" sz="2000" dirty="0">
                <a:solidFill>
                  <a:prstClr val="black">
                    <a:lumMod val="75000"/>
                    <a:lumOff val="25000"/>
                  </a:prstClr>
                </a:solidFill>
                <a:ea typeface="+mn-ea"/>
                <a:cs typeface="+mn-cs"/>
              </a:rPr>
            </a:br>
            <a:endParaRPr lang="en-US" sz="2000" dirty="0"/>
          </a:p>
        </p:txBody>
      </p:sp>
      <p:pic>
        <p:nvPicPr>
          <p:cNvPr id="6" name="Content Placeholder 5" descr="Screenshot of Accommodation Requests and option to submit." title="Screenshot"/>
          <p:cNvPicPr>
            <a:picLocks noGrp="1" noChangeAspect="1"/>
          </p:cNvPicPr>
          <p:nvPr>
            <p:ph idx="1"/>
          </p:nvPr>
        </p:nvPicPr>
        <p:blipFill>
          <a:blip r:embed="rId2"/>
          <a:stretch>
            <a:fillRect/>
          </a:stretch>
        </p:blipFill>
        <p:spPr>
          <a:xfrm>
            <a:off x="348710" y="3237185"/>
            <a:ext cx="9032550" cy="2871597"/>
          </a:xfrm>
          <a:prstGeom prst="rect">
            <a:avLst/>
          </a:prstGeom>
        </p:spPr>
      </p:pic>
    </p:spTree>
    <p:extLst>
      <p:ext uri="{BB962C8B-B14F-4D97-AF65-F5344CB8AC3E}">
        <p14:creationId xmlns:p14="http://schemas.microsoft.com/office/powerpoint/2010/main" val="1063387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84" y="399393"/>
            <a:ext cx="9270124" cy="1355834"/>
          </a:xfrm>
        </p:spPr>
        <p:txBody>
          <a:bodyPr>
            <a:normAutofit fontScale="90000"/>
          </a:bodyPr>
          <a:lstStyle/>
          <a:p>
            <a:pPr marL="342900" lvl="0" indent="-342900" algn="ctr">
              <a:spcBef>
                <a:spcPts val="1000"/>
              </a:spcBef>
            </a:pPr>
            <a:r>
              <a:rPr lang="en-US" sz="2700" b="1" dirty="0">
                <a:solidFill>
                  <a:prstClr val="black">
                    <a:lumMod val="75000"/>
                    <a:lumOff val="25000"/>
                  </a:prstClr>
                </a:solidFill>
                <a:ea typeface="+mn-ea"/>
                <a:cs typeface="+mn-cs"/>
              </a:rPr>
              <a:t>The letters will be emailed to you and your instructor(s).</a:t>
            </a:r>
            <a:r>
              <a:rPr lang="en-US" sz="2700" dirty="0">
                <a:solidFill>
                  <a:prstClr val="black">
                    <a:lumMod val="75000"/>
                    <a:lumOff val="25000"/>
                  </a:prstClr>
                </a:solidFill>
                <a:ea typeface="+mn-ea"/>
                <a:cs typeface="+mn-cs"/>
              </a:rPr>
              <a:t> You may also choose to download a PDF copy of the letter by selecting the course from the dropdown menu at the top of the page, then selecting "Generate PDF." Downloading a PDF copy is optional. If you have any concerns with this information being shared with instructors via email, please speak with your Access Specialist.</a:t>
            </a:r>
            <a:r>
              <a:rPr lang="en-US" sz="1500" dirty="0">
                <a:solidFill>
                  <a:prstClr val="black">
                    <a:lumMod val="75000"/>
                    <a:lumOff val="25000"/>
                  </a:prstClr>
                </a:solidFill>
                <a:ea typeface="+mn-ea"/>
                <a:cs typeface="+mn-cs"/>
              </a:rPr>
              <a:t/>
            </a:r>
            <a:br>
              <a:rPr lang="en-US" sz="1500" dirty="0">
                <a:solidFill>
                  <a:prstClr val="black">
                    <a:lumMod val="75000"/>
                    <a:lumOff val="25000"/>
                  </a:prstClr>
                </a:solidFill>
                <a:ea typeface="+mn-ea"/>
                <a:cs typeface="+mn-cs"/>
              </a:rPr>
            </a:br>
            <a:endParaRPr lang="en-US" dirty="0"/>
          </a:p>
        </p:txBody>
      </p:sp>
      <p:pic>
        <p:nvPicPr>
          <p:cNvPr id="4" name="Content Placeholder 3" descr="Screenshot of Generate PDF screen in AIM. Option to download PDF copy of Course Accessibility Letter." title="Screenshot "/>
          <p:cNvPicPr>
            <a:picLocks noGrp="1" noChangeAspect="1"/>
          </p:cNvPicPr>
          <p:nvPr>
            <p:ph idx="1"/>
          </p:nvPr>
        </p:nvPicPr>
        <p:blipFill>
          <a:blip r:embed="rId2"/>
          <a:stretch>
            <a:fillRect/>
          </a:stretch>
        </p:blipFill>
        <p:spPr>
          <a:xfrm>
            <a:off x="1036282" y="3268718"/>
            <a:ext cx="8480888" cy="3198566"/>
          </a:xfrm>
          <a:prstGeom prst="rect">
            <a:avLst/>
          </a:prstGeom>
        </p:spPr>
      </p:pic>
    </p:spTree>
    <p:extLst>
      <p:ext uri="{BB962C8B-B14F-4D97-AF65-F5344CB8AC3E}">
        <p14:creationId xmlns:p14="http://schemas.microsoft.com/office/powerpoint/2010/main" val="741765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10464</TotalTime>
  <Words>1050</Words>
  <Application>Microsoft Office PowerPoint</Application>
  <PresentationFormat>Widescreen</PresentationFormat>
  <Paragraphs>79</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Trebuchet MS</vt:lpstr>
      <vt:lpstr>Wingdings 3</vt:lpstr>
      <vt:lpstr>Facet</vt:lpstr>
      <vt:lpstr>  Using AIM  (for Registered Students):  </vt:lpstr>
      <vt:lpstr>What is AIM?</vt:lpstr>
      <vt:lpstr>Login to AIM</vt:lpstr>
      <vt:lpstr>Your dashboard may notify you of e-agreements that you need to sign. Please review these documents and acknowledge them using the prompts on the screen. </vt:lpstr>
      <vt:lpstr>You should now see a list of your enrolled courses. If you do not see one or more of your courses, please contact SLDS. </vt:lpstr>
      <vt:lpstr>Select each course in which you are requesting accommodations. Then, click the button “Step 2 – Continue to Customize Your Accommodations” </vt:lpstr>
      <vt:lpstr>Reminder: Generating Letters and Requesting Exam Accommodations in a Course</vt:lpstr>
      <vt:lpstr>For each course, select all of the accommodations that you are requesting. This checkbox feature allows you to create customized letters for each course! When finished, click the button “Submit Your Accommodation Requests.” </vt:lpstr>
      <vt:lpstr>The letters will be emailed to you and your instructor(s). You may also choose to download a PDF copy of the letter by selecting the course from the dropdown menu at the top of the page, then selecting "Generate PDF." Downloading a PDF copy is optional. If you have any concerns with this information being shared with instructors via email, please speak with your Access Specialist. </vt:lpstr>
      <vt:lpstr>IMPORTANT REMINDERS:</vt:lpstr>
      <vt:lpstr>Next Steps, Continue Reading</vt:lpstr>
      <vt:lpstr>Requesting Note-Takers or  Attendance/Deadline Modifications (if eligible)</vt:lpstr>
      <vt:lpstr>Submitting Accessible Media Requests (if eligible)</vt:lpstr>
      <vt:lpstr>PowerPoint Presentation</vt:lpstr>
      <vt:lpstr>Overview of Alternative Testing Process</vt:lpstr>
      <vt:lpstr>Alternative Testing  Flowchart </vt:lpstr>
      <vt:lpstr>Navigating to Alternative Testing Module</vt:lpstr>
      <vt:lpstr>Selecting a Course for Exam Scheduling</vt:lpstr>
      <vt:lpstr>Scheduling Individual Quizzes/Exams</vt:lpstr>
      <vt:lpstr>After Submitting a Scheduling Request</vt:lpstr>
      <vt:lpstr>Final Exams</vt:lpstr>
      <vt:lpstr>Alternative Testing Agreement</vt:lpstr>
      <vt:lpstr>Checking Exam Status</vt:lpstr>
      <vt:lpstr>Day of the Exam</vt:lpstr>
      <vt:lpstr>Questions?</vt:lpstr>
    </vt:vector>
  </TitlesOfParts>
  <Company>SLTS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 Alternative Testing Student Module</dc:title>
  <dc:creator>Kraemer, Paul A.</dc:creator>
  <cp:lastModifiedBy>Crawford, Adam P.</cp:lastModifiedBy>
  <cp:revision>48</cp:revision>
  <dcterms:created xsi:type="dcterms:W3CDTF">2019-04-16T16:15:49Z</dcterms:created>
  <dcterms:modified xsi:type="dcterms:W3CDTF">2019-08-17T15:52:02Z</dcterms:modified>
</cp:coreProperties>
</file>